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3" r:id="rId3"/>
    <p:sldId id="267" r:id="rId4"/>
    <p:sldId id="259" r:id="rId5"/>
    <p:sldId id="260" r:id="rId6"/>
    <p:sldId id="262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B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5" autoAdjust="0"/>
    <p:restoredTop sz="94660"/>
  </p:normalViewPr>
  <p:slideViewPr>
    <p:cSldViewPr>
      <p:cViewPr varScale="1">
        <p:scale>
          <a:sx n="83" d="100"/>
          <a:sy n="83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6C164D-DD88-475D-A10F-9A0F2ADE98E5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C78207-DE4A-4043-8E50-6D01288F64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5400" dirty="0" smtClean="0"/>
              <a:t>Ionic Bonding, Metallic Bonding and Compound Naming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Chapters 7 and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Naming </a:t>
            </a:r>
            <a:r>
              <a:rPr lang="en-US" dirty="0" smtClean="0"/>
              <a:t> Binary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981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Rules</a:t>
            </a:r>
          </a:p>
          <a:p>
            <a:pPr lvl="1"/>
            <a:r>
              <a:rPr lang="en-US" dirty="0" smtClean="0"/>
              <a:t>The first element (always the metal) takes its name</a:t>
            </a:r>
          </a:p>
          <a:p>
            <a:pPr lvl="1"/>
            <a:r>
              <a:rPr lang="en-US" dirty="0" smtClean="0"/>
              <a:t>The name of the second element (always non-metal) is changed by dropping its ending and adding –ide.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394240"/>
              </p:ext>
            </p:extLst>
          </p:nvPr>
        </p:nvGraphicFramePr>
        <p:xfrm>
          <a:off x="1447800" y="3276600"/>
          <a:ext cx="5943600" cy="1767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0600"/>
                <a:gridCol w="1905000"/>
                <a:gridCol w="1143000"/>
                <a:gridCol w="1905000"/>
              </a:tblGrid>
              <a:tr h="215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  Element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         </a:t>
                      </a:r>
                      <a:r>
                        <a:rPr lang="en-US" sz="1600" b="1" dirty="0" smtClean="0">
                          <a:effectLst/>
                          <a:latin typeface="+mn-lt"/>
                        </a:rPr>
                        <a:t>Name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  Element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     </a:t>
                      </a:r>
                      <a:r>
                        <a:rPr lang="en-US" sz="1600" b="1" dirty="0" smtClean="0">
                          <a:effectLst/>
                          <a:latin typeface="+mn-lt"/>
                        </a:rPr>
                        <a:t>Name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C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    Carbide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S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    Sulfide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N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     Nitride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Cl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   Chloride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O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      Oxide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Se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   Selenide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F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   Fluoride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Br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   Bromide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P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  Phosphide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       I</a:t>
                      </a:r>
                      <a:endParaRPr lang="en-US" sz="20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           Iodide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5410200"/>
            <a:ext cx="7080977" cy="995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Example:</a:t>
            </a:r>
            <a:r>
              <a:rPr lang="en-US" sz="2400" b="1" dirty="0"/>
              <a:t> </a:t>
            </a:r>
            <a:r>
              <a:rPr lang="en-US" sz="2400" b="1" dirty="0" smtClean="0"/>
              <a:t>       BaCl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   (Barium Chloride)</a:t>
            </a:r>
          </a:p>
          <a:p>
            <a:pPr algn="ctr"/>
            <a:endParaRPr lang="en-US" sz="2400" baseline="-25000" dirty="0"/>
          </a:p>
          <a:p>
            <a:pPr algn="ctr"/>
            <a:r>
              <a:rPr lang="en-US" sz="2800" b="1" baseline="-25000" dirty="0" smtClean="0">
                <a:solidFill>
                  <a:schemeClr val="accent1">
                    <a:lumMod val="75000"/>
                  </a:schemeClr>
                </a:solidFill>
              </a:rPr>
              <a:t>*Notice that no prefixes are used in the naming of these compounds</a:t>
            </a:r>
            <a:endParaRPr lang="en-US" sz="2800" b="1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35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Formulas for Binary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3200400"/>
          </a:xfrm>
        </p:spPr>
        <p:txBody>
          <a:bodyPr/>
          <a:lstStyle/>
          <a:p>
            <a:r>
              <a:rPr lang="en-US" dirty="0" smtClean="0"/>
              <a:t>Determine the charge on the </a:t>
            </a:r>
            <a:r>
              <a:rPr lang="en-US" dirty="0" err="1" smtClean="0"/>
              <a:t>cation</a:t>
            </a:r>
            <a:r>
              <a:rPr lang="en-US" dirty="0" smtClean="0"/>
              <a:t> based on the number of electrons lost from the neutral atom.</a:t>
            </a:r>
          </a:p>
          <a:p>
            <a:r>
              <a:rPr lang="en-US" dirty="0" smtClean="0"/>
              <a:t>Determine the charge on the anion based on the number of electrons gained by the neutral atom.</a:t>
            </a:r>
          </a:p>
          <a:p>
            <a:r>
              <a:rPr lang="en-US" dirty="0" smtClean="0"/>
              <a:t>Determine the </a:t>
            </a:r>
            <a:r>
              <a:rPr lang="en-US" dirty="0" err="1" smtClean="0"/>
              <a:t>cation</a:t>
            </a:r>
            <a:r>
              <a:rPr lang="en-US" dirty="0" smtClean="0"/>
              <a:t> to anion ratio required to create a neutral compound, keeping in mind that the formula unit represents the lowest whole number ratio of atoms.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791722"/>
              </p:ext>
            </p:extLst>
          </p:nvPr>
        </p:nvGraphicFramePr>
        <p:xfrm>
          <a:off x="990600" y="4724400"/>
          <a:ext cx="71628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524000"/>
                <a:gridCol w="1257300"/>
                <a:gridCol w="1790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Compound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Sodium Sulfide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</a:t>
                      </a:r>
                      <a:r>
                        <a:rPr lang="en-US" sz="2400" baseline="30000" dirty="0" smtClean="0"/>
                        <a:t>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</a:t>
                      </a:r>
                      <a:r>
                        <a:rPr lang="en-US" sz="2400" baseline="30000" dirty="0" smtClean="0"/>
                        <a:t>2-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Calcium</a:t>
                      </a:r>
                      <a:r>
                        <a:rPr lang="en-US" sz="2400" baseline="0" dirty="0" smtClean="0"/>
                        <a:t> oxide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</a:t>
                      </a:r>
                      <a:r>
                        <a:rPr lang="en-US" sz="2400" baseline="30000" dirty="0" smtClean="0"/>
                        <a:t>2+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</a:t>
                      </a:r>
                      <a:r>
                        <a:rPr lang="en-US" sz="2400" baseline="30000" dirty="0" smtClean="0"/>
                        <a:t>2-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CaO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Naming Ionic Compounds with Stock System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 atoms multiple oxidation numbers (numbers of electrons that can be lost from the neutral atom)</a:t>
            </a:r>
          </a:p>
          <a:p>
            <a:r>
              <a:rPr lang="en-US" dirty="0" smtClean="0"/>
              <a:t>When naming compounds made with these ions, the oxidation number is noted in the compound name using roman numerals (I, II, III, IV, V, VI)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16815"/>
              </p:ext>
            </p:extLst>
          </p:nvPr>
        </p:nvGraphicFramePr>
        <p:xfrm>
          <a:off x="1219200" y="4114800"/>
          <a:ext cx="7162800" cy="1468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447800"/>
                <a:gridCol w="1371600"/>
                <a:gridCol w="2971800"/>
              </a:tblGrid>
              <a:tr h="34331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Formula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Name</a:t>
                      </a:r>
                      <a:endParaRPr lang="en-US" sz="20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CuCl</a:t>
                      </a:r>
                      <a:endParaRPr lang="en-US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</a:t>
                      </a:r>
                      <a:r>
                        <a:rPr lang="en-US" sz="2400" baseline="30000" dirty="0" smtClean="0"/>
                        <a:t>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</a:t>
                      </a:r>
                      <a:r>
                        <a:rPr lang="en-US" sz="2400" baseline="30000" dirty="0" smtClean="0"/>
                        <a:t>-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Copper</a:t>
                      </a:r>
                      <a:r>
                        <a:rPr lang="en-US" sz="2400" baseline="0" dirty="0" smtClean="0"/>
                        <a:t> I Chloride</a:t>
                      </a:r>
                      <a:endParaRPr lang="en-US" sz="2400" dirty="0"/>
                    </a:p>
                  </a:txBody>
                  <a:tcPr/>
                </a:tc>
              </a:tr>
              <a:tr h="5545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CuCl</a:t>
                      </a:r>
                      <a:r>
                        <a:rPr lang="en-US" sz="2400" baseline="-25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</a:t>
                      </a:r>
                      <a:r>
                        <a:rPr lang="en-US" sz="2400" baseline="30000" dirty="0" smtClean="0"/>
                        <a:t>2+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Cl</a:t>
                      </a:r>
                      <a:r>
                        <a:rPr lang="en-US" sz="2400" baseline="300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Copper II Chloride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33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Naming Compounds Containing 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Rules</a:t>
            </a:r>
          </a:p>
          <a:p>
            <a:pPr lvl="1"/>
            <a:r>
              <a:rPr lang="en-US" dirty="0" smtClean="0"/>
              <a:t>The first element always takes its name.</a:t>
            </a:r>
          </a:p>
          <a:p>
            <a:pPr lvl="2"/>
            <a:r>
              <a:rPr lang="en-US" dirty="0" smtClean="0"/>
              <a:t>Remember to use the roman numerals for atoms that have multiple oxidation numbers.</a:t>
            </a:r>
          </a:p>
          <a:p>
            <a:pPr lvl="2"/>
            <a:r>
              <a:rPr lang="en-US" dirty="0" smtClean="0"/>
              <a:t>There is one common polyatomic </a:t>
            </a:r>
            <a:r>
              <a:rPr lang="en-US" dirty="0" err="1" smtClean="0"/>
              <a:t>cation</a:t>
            </a:r>
            <a:r>
              <a:rPr lang="en-US" dirty="0"/>
              <a:t> </a:t>
            </a:r>
            <a:r>
              <a:rPr lang="en-US" dirty="0" smtClean="0"/>
              <a:t>(Ammonium ion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non-metal portion of the ionic compound is polyatomic and each ion has a special name.</a:t>
            </a:r>
            <a:endParaRPr lang="en-US" dirty="0"/>
          </a:p>
          <a:p>
            <a:pPr lvl="2"/>
            <a:r>
              <a:rPr lang="en-US" dirty="0" smtClean="0"/>
              <a:t>Oxyanions are polyatomic ions that contain oxygen.  Two oxyanions with the same two elements (one of which is always oxygen) will have end in   -ate or –</a:t>
            </a:r>
            <a:r>
              <a:rPr lang="en-US" dirty="0" err="1" smtClean="0"/>
              <a:t>ite</a:t>
            </a:r>
            <a:r>
              <a:rPr lang="en-US" dirty="0" smtClean="0"/>
              <a:t>.  The –ate ion will always have one more oxygen than the –</a:t>
            </a:r>
            <a:r>
              <a:rPr lang="en-US" dirty="0" err="1" smtClean="0"/>
              <a:t>ite</a:t>
            </a:r>
            <a:r>
              <a:rPr lang="en-US" dirty="0" smtClean="0"/>
              <a:t> ion.</a:t>
            </a:r>
          </a:p>
          <a:p>
            <a:pPr lvl="2"/>
            <a:endParaRPr lang="en-US" dirty="0"/>
          </a:p>
          <a:p>
            <a:pPr marL="594360" lvl="2" indent="0">
              <a:buNone/>
            </a:pPr>
            <a:r>
              <a:rPr lang="en-US" baseline="30000" dirty="0" smtClean="0"/>
              <a:t>	</a:t>
            </a:r>
            <a:r>
              <a:rPr lang="en-US" sz="2400" dirty="0" smtClean="0"/>
              <a:t>Example:   	Sulfite SO</a:t>
            </a:r>
            <a:r>
              <a:rPr lang="en-US" sz="2400" baseline="-25000" dirty="0" smtClean="0"/>
              <a:t>3</a:t>
            </a:r>
            <a:r>
              <a:rPr lang="en-US" sz="2400" baseline="30000" dirty="0" smtClean="0"/>
              <a:t>2-</a:t>
            </a:r>
            <a:r>
              <a:rPr lang="en-US" sz="2400" dirty="0" smtClean="0"/>
              <a:t>	Sulfate	</a:t>
            </a:r>
            <a:r>
              <a:rPr lang="en-US" sz="2400" dirty="0"/>
              <a:t> 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4</a:t>
            </a:r>
            <a:r>
              <a:rPr lang="en-US" sz="2400" baseline="30000" dirty="0" smtClean="0"/>
              <a:t>2-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9944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Formulas for Compounds Containing 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Polyatomic ions are a cluster of atoms that carry a charge.</a:t>
            </a:r>
            <a:endParaRPr lang="en-US" dirty="0"/>
          </a:p>
          <a:p>
            <a:r>
              <a:rPr lang="en-US" dirty="0" smtClean="0"/>
              <a:t>The same procedure that is used for binary compounds is applied to compounds containing polyatomic ions. </a:t>
            </a:r>
          </a:p>
          <a:p>
            <a:r>
              <a:rPr lang="en-US" dirty="0" smtClean="0"/>
              <a:t>The ultimate goal is to create a compound that has a neutral charge.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832607"/>
              </p:ext>
            </p:extLst>
          </p:nvPr>
        </p:nvGraphicFramePr>
        <p:xfrm>
          <a:off x="914400" y="4343400"/>
          <a:ext cx="71628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1295400"/>
                <a:gridCol w="1257300"/>
                <a:gridCol w="1790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Compound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Lithium phosphate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</a:t>
                      </a:r>
                      <a:r>
                        <a:rPr lang="en-US" sz="2400" baseline="30000" dirty="0" smtClean="0"/>
                        <a:t>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PO</a:t>
                      </a:r>
                      <a:r>
                        <a:rPr lang="en-US" sz="2400" baseline="-25000" dirty="0" smtClean="0"/>
                        <a:t>4</a:t>
                      </a:r>
                      <a:r>
                        <a:rPr lang="en-US" sz="2400" baseline="30000" dirty="0" smtClean="0"/>
                        <a:t>3-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PO</a:t>
                      </a:r>
                      <a:r>
                        <a:rPr lang="en-US" sz="2400" baseline="-250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Aluminum</a:t>
                      </a:r>
                      <a:r>
                        <a:rPr lang="en-US" sz="2400" baseline="0" dirty="0" smtClean="0"/>
                        <a:t> dichromate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Al</a:t>
                      </a:r>
                      <a:r>
                        <a:rPr lang="en-US" sz="2400" baseline="30000" dirty="0" smtClean="0"/>
                        <a:t>3+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O</a:t>
                      </a:r>
                      <a:r>
                        <a:rPr lang="en-US" sz="2400" baseline="-25000" dirty="0" smtClean="0"/>
                        <a:t>7</a:t>
                      </a:r>
                      <a:r>
                        <a:rPr lang="en-US" sz="2400" baseline="30000" dirty="0" smtClean="0"/>
                        <a:t>2-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Al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(</a:t>
                      </a:r>
                      <a:r>
                        <a:rPr lang="en-US" sz="2400" dirty="0" smtClean="0"/>
                        <a:t>Cr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O</a:t>
                      </a:r>
                      <a:r>
                        <a:rPr lang="en-US" sz="2400" baseline="-25000" dirty="0" smtClean="0"/>
                        <a:t>7</a:t>
                      </a:r>
                      <a:r>
                        <a:rPr lang="en-US" sz="2400" baseline="0" dirty="0" smtClean="0"/>
                        <a:t>)</a:t>
                      </a:r>
                      <a:r>
                        <a:rPr lang="en-US" sz="2400" baseline="-25000" dirty="0" smtClean="0"/>
                        <a:t>3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two kinds of acids – Binary Acids and </a:t>
            </a:r>
            <a:r>
              <a:rPr lang="en-US" dirty="0" err="1" smtClean="0"/>
              <a:t>Oxyacids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2600" dirty="0" smtClean="0"/>
              <a:t>Binary acids are the combination of H</a:t>
            </a:r>
            <a:r>
              <a:rPr lang="en-US" sz="2600" baseline="30000" dirty="0" smtClean="0"/>
              <a:t>+</a:t>
            </a:r>
            <a:r>
              <a:rPr lang="en-US" sz="2600" dirty="0" smtClean="0"/>
              <a:t> and a monatomic anion.</a:t>
            </a:r>
          </a:p>
          <a:p>
            <a:pPr lvl="2"/>
            <a:r>
              <a:rPr lang="en-US" sz="2200" dirty="0" smtClean="0"/>
              <a:t>The name of a binary acid always begins with the prefix hydro- and ends with the suffix –</a:t>
            </a:r>
            <a:r>
              <a:rPr lang="en-US" sz="2200" dirty="0" err="1" smtClean="0"/>
              <a:t>ic</a:t>
            </a:r>
            <a:r>
              <a:rPr lang="en-US" sz="2200" dirty="0" smtClean="0"/>
              <a:t>.</a:t>
            </a:r>
          </a:p>
          <a:p>
            <a:pPr lvl="3"/>
            <a:r>
              <a:rPr lang="en-US" sz="2200" dirty="0" err="1" smtClean="0"/>
              <a:t>Example:HCl</a:t>
            </a:r>
            <a:r>
              <a:rPr lang="en-US" sz="2200" dirty="0" smtClean="0"/>
              <a:t> (hydrochloric acid)</a:t>
            </a:r>
          </a:p>
          <a:p>
            <a:pPr lvl="3"/>
            <a:r>
              <a:rPr lang="en-US" sz="2200" dirty="0" smtClean="0"/>
              <a:t>exception: hydrocyanic acid (HCN)</a:t>
            </a:r>
          </a:p>
          <a:p>
            <a:pPr marL="868680" lvl="3" indent="0">
              <a:buNone/>
            </a:pPr>
            <a:endParaRPr lang="en-US" dirty="0" smtClean="0"/>
          </a:p>
          <a:p>
            <a:pPr lvl="1"/>
            <a:r>
              <a:rPr lang="en-US" sz="2600" dirty="0" err="1" smtClean="0"/>
              <a:t>Oxyacids</a:t>
            </a:r>
            <a:r>
              <a:rPr lang="en-US" sz="2600" dirty="0" smtClean="0"/>
              <a:t> are </a:t>
            </a:r>
            <a:r>
              <a:rPr lang="en-US" sz="2600" dirty="0"/>
              <a:t>the combination of H</a:t>
            </a:r>
            <a:r>
              <a:rPr lang="en-US" sz="2600" baseline="30000" dirty="0"/>
              <a:t>+</a:t>
            </a:r>
            <a:r>
              <a:rPr lang="en-US" sz="2600" dirty="0"/>
              <a:t> and a </a:t>
            </a:r>
            <a:r>
              <a:rPr lang="en-US" sz="2600" dirty="0" smtClean="0"/>
              <a:t>polyatomic anion containing oxygen (-ate and –</a:t>
            </a:r>
            <a:r>
              <a:rPr lang="en-US" sz="2600" dirty="0" err="1" smtClean="0"/>
              <a:t>ite</a:t>
            </a:r>
            <a:r>
              <a:rPr lang="en-US" sz="2600" dirty="0" smtClean="0"/>
              <a:t> ions).</a:t>
            </a:r>
            <a:endParaRPr lang="en-US" sz="2600" dirty="0"/>
          </a:p>
          <a:p>
            <a:pPr lvl="2"/>
            <a:r>
              <a:rPr lang="en-US" sz="2200" dirty="0"/>
              <a:t>The </a:t>
            </a:r>
            <a:r>
              <a:rPr lang="en-US" sz="2200" dirty="0" smtClean="0"/>
              <a:t>name of an oxyacid acid </a:t>
            </a:r>
            <a:r>
              <a:rPr lang="en-US" sz="2200" dirty="0"/>
              <a:t>always </a:t>
            </a:r>
            <a:r>
              <a:rPr lang="en-US" sz="2200" dirty="0" smtClean="0"/>
              <a:t>ends in –</a:t>
            </a:r>
            <a:r>
              <a:rPr lang="en-US" sz="2200" dirty="0" err="1" smtClean="0"/>
              <a:t>ic</a:t>
            </a:r>
            <a:r>
              <a:rPr lang="en-US" sz="2200" dirty="0" smtClean="0"/>
              <a:t> or –</a:t>
            </a:r>
            <a:r>
              <a:rPr lang="en-US" sz="2200" dirty="0" err="1" smtClean="0"/>
              <a:t>ous</a:t>
            </a:r>
            <a:r>
              <a:rPr lang="en-US" sz="2200" dirty="0" smtClean="0"/>
              <a:t>.</a:t>
            </a:r>
            <a:endParaRPr lang="en-US" sz="2200" dirty="0"/>
          </a:p>
          <a:p>
            <a:pPr lvl="3"/>
            <a:r>
              <a:rPr lang="en-US" sz="2200" dirty="0"/>
              <a:t>Example:  </a:t>
            </a:r>
            <a:r>
              <a:rPr lang="en-US" sz="2200" dirty="0" smtClean="0"/>
              <a:t>H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SO</a:t>
            </a:r>
            <a:r>
              <a:rPr lang="en-US" sz="2200" baseline="-25000" dirty="0" smtClean="0"/>
              <a:t>4</a:t>
            </a:r>
            <a:r>
              <a:rPr lang="en-US" sz="2200" dirty="0" smtClean="0"/>
              <a:t> (</a:t>
            </a:r>
            <a:r>
              <a:rPr lang="en-US" sz="2200" dirty="0" err="1" smtClean="0"/>
              <a:t>sufuric</a:t>
            </a:r>
            <a:r>
              <a:rPr lang="en-US" sz="2200" dirty="0" smtClean="0"/>
              <a:t> </a:t>
            </a:r>
            <a:r>
              <a:rPr lang="en-US" sz="2200" dirty="0"/>
              <a:t>acid</a:t>
            </a:r>
            <a:r>
              <a:rPr lang="en-US" sz="2200" dirty="0" smtClean="0"/>
              <a:t>) vs. H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SO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(sulfurous acid)</a:t>
            </a:r>
          </a:p>
          <a:p>
            <a:pPr marL="868680" lvl="3" indent="0">
              <a:buNone/>
            </a:pPr>
            <a:endParaRPr lang="en-US" dirty="0" smtClean="0"/>
          </a:p>
          <a:p>
            <a:pPr marL="0" lvl="3" indent="0" algn="ctr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Notice that the prefix hydro- does not appear in the name of </a:t>
            </a:r>
            <a:r>
              <a:rPr lang="en-US" sz="2600" dirty="0" err="1" smtClean="0">
                <a:solidFill>
                  <a:schemeClr val="accent1">
                    <a:lumMod val="75000"/>
                  </a:schemeClr>
                </a:solidFill>
              </a:rPr>
              <a:t>oxyacids</a:t>
            </a:r>
            <a:endParaRPr lang="en-US" sz="2600" dirty="0">
              <a:solidFill>
                <a:schemeClr val="accent1">
                  <a:lumMod val="75000"/>
                </a:schemeClr>
              </a:solidFill>
            </a:endParaRP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Laws Governing Formulas and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Law of Definite Proportions</a:t>
            </a:r>
          </a:p>
          <a:p>
            <a:pPr lvl="1"/>
            <a:r>
              <a:rPr lang="en-US" dirty="0" smtClean="0"/>
              <a:t>A chemical formula indicates the ratio of atoms of each element in the compound</a:t>
            </a:r>
          </a:p>
          <a:p>
            <a:pPr lvl="1"/>
            <a:r>
              <a:rPr lang="en-US" dirty="0" smtClean="0"/>
              <a:t>This law states that in samples of an chemical compound, the masses of the elements are always in the same proportion.</a:t>
            </a:r>
          </a:p>
          <a:p>
            <a:pPr marL="320040" lvl="1" indent="0">
              <a:buNone/>
            </a:pPr>
            <a:endParaRPr lang="en-US" dirty="0" smtClean="0"/>
          </a:p>
          <a:p>
            <a:r>
              <a:rPr lang="en-US" dirty="0"/>
              <a:t>Law of </a:t>
            </a:r>
            <a:r>
              <a:rPr lang="en-US" dirty="0" smtClean="0"/>
              <a:t>Multiple </a:t>
            </a:r>
            <a:r>
              <a:rPr lang="en-US" dirty="0"/>
              <a:t>Proportions</a:t>
            </a:r>
          </a:p>
          <a:p>
            <a:pPr lvl="1"/>
            <a:r>
              <a:rPr lang="en-US" dirty="0" smtClean="0"/>
              <a:t>Multiple compounds can contain the same atoms in different proportions.</a:t>
            </a:r>
            <a:endParaRPr lang="en-US" dirty="0"/>
          </a:p>
          <a:p>
            <a:pPr lvl="1"/>
            <a:r>
              <a:rPr lang="en-US" dirty="0" smtClean="0"/>
              <a:t>Keeping the mass of one atom in each compound constant, the ratio of remaining atom in each compound will be a small whole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5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 anchor="t"/>
          <a:lstStyle/>
          <a:p>
            <a:r>
              <a:rPr lang="en-US" dirty="0" smtClean="0"/>
              <a:t>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90600"/>
            <a:ext cx="7772400" cy="2895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chemical formula for an ionic compound is called a formula unit which represents the lowest who number ration of atoms in that compound.( ex. </a:t>
            </a:r>
            <a:r>
              <a:rPr lang="en-US" dirty="0" err="1" smtClean="0"/>
              <a:t>NaCl</a:t>
            </a:r>
            <a:r>
              <a:rPr lang="en-US" dirty="0" smtClean="0"/>
              <a:t>)</a:t>
            </a:r>
          </a:p>
          <a:p>
            <a:r>
              <a:rPr lang="en-US" dirty="0" smtClean="0"/>
              <a:t>Ionic bond formation begins by the transfer of electrons from metal to non-metal</a:t>
            </a:r>
            <a:r>
              <a:rPr lang="en-US" dirty="0"/>
              <a:t> </a:t>
            </a:r>
            <a:r>
              <a:rPr lang="en-US" dirty="0" smtClean="0"/>
              <a:t>atoms</a:t>
            </a:r>
          </a:p>
          <a:p>
            <a:r>
              <a:rPr lang="en-US" dirty="0" err="1" smtClean="0"/>
              <a:t>Cations</a:t>
            </a:r>
            <a:r>
              <a:rPr lang="en-US" dirty="0" smtClean="0"/>
              <a:t> and anions are electrostatically attracted to </a:t>
            </a:r>
            <a:r>
              <a:rPr lang="en-US" dirty="0" err="1" smtClean="0"/>
              <a:t>eachother</a:t>
            </a:r>
            <a:r>
              <a:rPr lang="en-US" dirty="0" smtClean="0"/>
              <a:t>, completing the ionic bond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t3.gstatic.com/images?q=tbn:ANd9GcRsoS4zesRNnVuemY2Q7uBVgKuiRRBY_IbAv4b-s9eCbAxUYbSi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4281245"/>
            <a:ext cx="2209800" cy="236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4419600"/>
            <a:ext cx="4201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Coordination Number </a:t>
            </a:r>
            <a:r>
              <a:rPr lang="en-US" sz="2400" dirty="0" smtClean="0"/>
              <a:t>= The number of ions of opposite charge surrounding  the ion in a crystal.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916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818" y="4419600"/>
            <a:ext cx="4631834" cy="221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Comparing  Properties of Ionic and Covalent Compounds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3841" y="1295400"/>
            <a:ext cx="3733800" cy="533400"/>
          </a:xfrm>
        </p:spPr>
        <p:txBody>
          <a:bodyPr/>
          <a:lstStyle/>
          <a:p>
            <a:r>
              <a:rPr lang="en-US" dirty="0" smtClean="0"/>
              <a:t>Ionic Compounds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10041" y="1295400"/>
            <a:ext cx="3733800" cy="533400"/>
          </a:xfrm>
        </p:spPr>
        <p:txBody>
          <a:bodyPr/>
          <a:lstStyle/>
          <a:p>
            <a:r>
              <a:rPr lang="en-US" dirty="0" smtClean="0"/>
              <a:t>Covalent Compounds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4241" y="1905000"/>
            <a:ext cx="3962400" cy="3886200"/>
          </a:xfrm>
        </p:spPr>
        <p:txBody>
          <a:bodyPr/>
          <a:lstStyle/>
          <a:p>
            <a:r>
              <a:rPr lang="en-US" dirty="0" smtClean="0"/>
              <a:t>Crystalline solids at room temperature</a:t>
            </a:r>
          </a:p>
          <a:p>
            <a:r>
              <a:rPr lang="en-US" dirty="0" smtClean="0"/>
              <a:t>High melting points</a:t>
            </a:r>
          </a:p>
          <a:p>
            <a:r>
              <a:rPr lang="en-US" dirty="0" smtClean="0"/>
              <a:t>Most are water soluble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dirty="0" smtClean="0"/>
              <a:t>Conduct electricity when dissolved in water or molten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4910041" y="1866900"/>
            <a:ext cx="4038600" cy="3886200"/>
          </a:xfrm>
        </p:spPr>
        <p:txBody>
          <a:bodyPr/>
          <a:lstStyle/>
          <a:p>
            <a:r>
              <a:rPr lang="en-US" dirty="0" smtClean="0"/>
              <a:t>Gases or brittle solids at room temperature</a:t>
            </a:r>
          </a:p>
          <a:p>
            <a:r>
              <a:rPr lang="en-US" dirty="0" smtClean="0"/>
              <a:t>Low melting points</a:t>
            </a:r>
          </a:p>
          <a:p>
            <a:r>
              <a:rPr lang="en-US" dirty="0" smtClean="0"/>
              <a:t>Only polar covalent compounds dissolve in water</a:t>
            </a:r>
          </a:p>
          <a:p>
            <a:r>
              <a:rPr lang="en-US" dirty="0" smtClean="0"/>
              <a:t>Do not conduct electricity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1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Octet Rule - Metals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676400"/>
          </a:xfrm>
        </p:spPr>
        <p:txBody>
          <a:bodyPr/>
          <a:lstStyle/>
          <a:p>
            <a:r>
              <a:rPr lang="en-US" dirty="0" smtClean="0"/>
              <a:t>Metals tend to lose electrons to gain stability.  When they lose electrons they attain a stable electron configuration where the next lowest-energy level has a full octet.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http://www.marin.edu/homepages/ErikDunmire/CHEM105/Concept_Review/Images/Cation_Form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4887686" cy="290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iddleschoolchemistry.com/img/content/multimedia/chapter_4/lesson_6/ionic_bond_sodium_chloride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8" r="50000"/>
          <a:stretch/>
        </p:blipFill>
        <p:spPr bwMode="auto">
          <a:xfrm>
            <a:off x="5362575" y="5257799"/>
            <a:ext cx="1428750" cy="127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middleschoolchemistry.com/img/content/multimedia/chapter_4/lesson_6/ionic_bond_sodium_chloride_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4" r="50000"/>
          <a:stretch/>
        </p:blipFill>
        <p:spPr bwMode="auto">
          <a:xfrm>
            <a:off x="7230304" y="5072872"/>
            <a:ext cx="1531107" cy="130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838950" y="5897335"/>
            <a:ext cx="7048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2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Octet Rule – Non-metals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Non-metals tend to gain electrons to obtain a full octet in their highest occupied p sublevel</a:t>
            </a:r>
          </a:p>
        </p:txBody>
      </p:sp>
      <p:pic>
        <p:nvPicPr>
          <p:cNvPr id="4098" name="Picture 2" descr="http://www.middleschoolchemistry.com/img/content/multimedia/chapter_4/lesson_6/ionic_bond_sodium_chlor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0190"/>
          <a:stretch/>
        </p:blipFill>
        <p:spPr bwMode="auto">
          <a:xfrm>
            <a:off x="7143749" y="4980214"/>
            <a:ext cx="1544965" cy="12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middleschoolchemistry.com/img/content/multimedia/chapter_4/lesson_6/ionic_bond_sodium_chloride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3714"/>
          <a:stretch/>
        </p:blipFill>
        <p:spPr bwMode="auto">
          <a:xfrm>
            <a:off x="5276850" y="4980213"/>
            <a:ext cx="1428750" cy="13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400800" y="564152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http://www.bbc.co.uk/schools/gcsebitesize/science/images/diag_chlorine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78"/>
          <a:stretch/>
        </p:blipFill>
        <p:spPr bwMode="auto">
          <a:xfrm>
            <a:off x="2133600" y="2438400"/>
            <a:ext cx="4038600" cy="20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5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 anchor="t">
            <a:normAutofit fontScale="90000"/>
          </a:bodyPr>
          <a:lstStyle/>
          <a:p>
            <a:r>
              <a:rPr lang="en-US" dirty="0" smtClean="0"/>
              <a:t>Formation of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914400"/>
            <a:ext cx="7772400" cy="533400"/>
          </a:xfrm>
        </p:spPr>
        <p:txBody>
          <a:bodyPr/>
          <a:lstStyle/>
          <a:p>
            <a:r>
              <a:rPr lang="en-US" dirty="0" err="1" smtClean="0"/>
              <a:t>Cations</a:t>
            </a:r>
            <a:r>
              <a:rPr lang="en-US" dirty="0" smtClean="0"/>
              <a:t> and anions combine to form ionic compounds</a:t>
            </a:r>
            <a:endParaRPr lang="en-US" dirty="0"/>
          </a:p>
        </p:txBody>
      </p:sp>
      <p:pic>
        <p:nvPicPr>
          <p:cNvPr id="5122" name="Picture 2" descr="http://kgortney.pbworks.com/f/1288107836/ionic_bon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3" b="3088"/>
          <a:stretch/>
        </p:blipFill>
        <p:spPr bwMode="auto">
          <a:xfrm>
            <a:off x="533399" y="1447800"/>
            <a:ext cx="3261024" cy="39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iddleschoolchemistry.com/img/content/multimedia/chapter_4/lesson_6/ionic_bond_sodium_chloride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8" r="50000"/>
          <a:stretch/>
        </p:blipFill>
        <p:spPr bwMode="auto">
          <a:xfrm>
            <a:off x="1183037" y="5640432"/>
            <a:ext cx="901577" cy="80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middleschoolchemistry.com/img/content/multimedia/chapter_4/lesson_6/ionic_bond_sodium_chloride_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4" r="50000"/>
          <a:stretch/>
        </p:blipFill>
        <p:spPr bwMode="auto">
          <a:xfrm>
            <a:off x="3753426" y="5446437"/>
            <a:ext cx="1123374" cy="95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83404" y="6019800"/>
            <a:ext cx="7048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www.middleschoolchemistry.com/img/content/multimedia/chapter_4/lesson_6/ionic_bond_sodium_chloride_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0190"/>
          <a:stretch/>
        </p:blipFill>
        <p:spPr bwMode="auto">
          <a:xfrm>
            <a:off x="5334000" y="5506734"/>
            <a:ext cx="1146723" cy="91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iddleschoolchemistry.com/img/content/multimedia/chapter_4/lesson_6/ionic_bond_sodium_chloride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3714"/>
          <a:stretch/>
        </p:blipFill>
        <p:spPr bwMode="auto">
          <a:xfrm>
            <a:off x="2487179" y="5640432"/>
            <a:ext cx="901578" cy="83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54354" y="5696702"/>
            <a:ext cx="762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9713" y="5644038"/>
            <a:ext cx="762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+</a:t>
            </a:r>
            <a:endParaRPr lang="en-US" sz="48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324600" y="5925743"/>
            <a:ext cx="7048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86600" y="5541022"/>
            <a:ext cx="1212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 smtClean="0">
                <a:latin typeface="Arial Narrow" pitchFamily="34" charset="0"/>
              </a:rPr>
              <a:t>NaCl</a:t>
            </a:r>
            <a:endParaRPr lang="en-US" sz="4400" dirty="0">
              <a:latin typeface="Arial Narrow" pitchFamily="34" charset="0"/>
            </a:endParaRPr>
          </a:p>
        </p:txBody>
      </p:sp>
      <p:pic>
        <p:nvPicPr>
          <p:cNvPr id="5124" name="Picture 4" descr="http://t2.gstatic.com/images?q=tbn:ANd9GcTKKfuDVMzlk2i2J5wzAmcgQ8BBKiSFp1lGu82-JVAQLrffQzS2p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950" y="1770718"/>
            <a:ext cx="3872754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5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Formation of Calcium Chloride</a:t>
            </a:r>
            <a:endParaRPr lang="en-US" dirty="0"/>
          </a:p>
        </p:txBody>
      </p:sp>
      <p:pic>
        <p:nvPicPr>
          <p:cNvPr id="7170" name="Picture 2" descr="http://www.acsmars.com/scholar/Chemistry/images/Ionic%20Bond%20Ca%20Cl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47"/>
          <a:stretch/>
        </p:blipFill>
        <p:spPr bwMode="auto">
          <a:xfrm>
            <a:off x="1360714" y="1371600"/>
            <a:ext cx="6067425" cy="318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3.gstatic.com/images?q=tbn:ANd9GcSqGC5WS1wR3ATyHqAOMgXA5aYRI6Q6_F7f5vMDiLRHTO0g6FP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68"/>
          <a:stretch/>
        </p:blipFill>
        <p:spPr bwMode="auto">
          <a:xfrm>
            <a:off x="609600" y="5231266"/>
            <a:ext cx="2876550" cy="88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t3.gstatic.com/images?q=tbn:ANd9GcSqGC5WS1wR3ATyHqAOMgXA5aYRI6Q6_F7f5vMDiLRHTO0g6FP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114800" y="5204889"/>
            <a:ext cx="2876550" cy="79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486150" y="5646284"/>
            <a:ext cx="6286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858000" y="5614464"/>
            <a:ext cx="62865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97536" y="5248615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Narrow" pitchFamily="34" charset="0"/>
              </a:rPr>
              <a:t>CaCl</a:t>
            </a:r>
            <a:r>
              <a:rPr lang="en-US" sz="4000" b="1" baseline="-25000" dirty="0" smtClean="0">
                <a:latin typeface="Arial Narrow" pitchFamily="34" charset="0"/>
              </a:rPr>
              <a:t>2</a:t>
            </a:r>
            <a:endParaRPr lang="en-US" sz="4000" b="1" baseline="-25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0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53000" y="2284170"/>
            <a:ext cx="37338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Metallic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Positive metal ions floating in a sea of electrons.</a:t>
            </a:r>
            <a:endParaRPr lang="en-US" sz="3200" dirty="0"/>
          </a:p>
        </p:txBody>
      </p:sp>
      <p:pic>
        <p:nvPicPr>
          <p:cNvPr id="8194" name="Picture 2" descr="http://geology10.gomyclass.com/files/lecture2/html/images/slides/slide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8" t="28252" r="1" b="7303"/>
          <a:stretch/>
        </p:blipFill>
        <p:spPr bwMode="auto">
          <a:xfrm>
            <a:off x="5105400" y="2398470"/>
            <a:ext cx="3429000" cy="349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4171" y="2420241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Metals are excellent conductors of electricity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Metals can be easily deformed</a:t>
            </a:r>
          </a:p>
          <a:p>
            <a:r>
              <a:rPr lang="en-US" sz="2800" dirty="0" smtClean="0"/>
              <a:t>   (They are malleable and ductile)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6482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 that metals are arranged in crystalline structures, but do not worry about the arrangement of these structures:  face-centered, body-centered, hexagonal.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7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752600"/>
          </a:xfrm>
        </p:spPr>
        <p:txBody>
          <a:bodyPr/>
          <a:lstStyle/>
          <a:p>
            <a:r>
              <a:rPr lang="en-US" dirty="0" smtClean="0"/>
              <a:t>Alloys are mixtures of metals</a:t>
            </a:r>
          </a:p>
          <a:p>
            <a:r>
              <a:rPr lang="en-US" dirty="0" smtClean="0"/>
              <a:t>Properties of alloys are usually superior to those of their component elements.</a:t>
            </a:r>
            <a:endParaRPr lang="en-US" dirty="0"/>
          </a:p>
        </p:txBody>
      </p:sp>
      <p:pic>
        <p:nvPicPr>
          <p:cNvPr id="9218" name="Picture 2" descr="http://wps.prenhall.com/wps/media/objects/3313/3392987/imag2306/AAAYOGN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85"/>
          <a:stretch/>
        </p:blipFill>
        <p:spPr bwMode="auto">
          <a:xfrm>
            <a:off x="2287814" y="4056290"/>
            <a:ext cx="4286250" cy="21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2714" y="6179004"/>
            <a:ext cx="2514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Substitutional</a:t>
            </a:r>
            <a:r>
              <a:rPr lang="en-US" sz="2400" dirty="0" smtClean="0"/>
              <a:t> Alloy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37313" y="6179002"/>
            <a:ext cx="2514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Interstitial Alloy</a:t>
            </a:r>
            <a:endParaRPr lang="en-US" sz="2400" dirty="0"/>
          </a:p>
        </p:txBody>
      </p:sp>
      <p:pic>
        <p:nvPicPr>
          <p:cNvPr id="9220" name="Picture 4" descr="http://image.made-in-china.com/2f0j00eBmELsvKltYA/Lead-Brass-HPB58-3-HPB59-1-C3771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2881312"/>
            <a:ext cx="1706034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age.made-in-china.com/2f0j00MvtQpYNRJBrs/Stainless-Steel-Perforated-Sheet-HDP05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993" y="2907846"/>
            <a:ext cx="1438097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t3.gstatic.com/images?q=tbn:ANd9GcR8TwWrq07MrtbKL9DbTQp5zACAufcxBaKWnRGVrwXCXBKxNQcWgfX98lX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5" y="2847295"/>
            <a:ext cx="1200150" cy="119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581</TotalTime>
  <Words>941</Words>
  <Application>Microsoft Office PowerPoint</Application>
  <PresentationFormat>On-screen Show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Chapters 7 and 9</vt:lpstr>
      <vt:lpstr>Ionic Compounds</vt:lpstr>
      <vt:lpstr>Comparing  Properties of Ionic and Covalent Compounds</vt:lpstr>
      <vt:lpstr>The Octet Rule - Metals </vt:lpstr>
      <vt:lpstr>The Octet Rule – Non-metals</vt:lpstr>
      <vt:lpstr>Formation of Ionic Compounds</vt:lpstr>
      <vt:lpstr>The Formation of Calcium Chloride</vt:lpstr>
      <vt:lpstr>Metallic Bonding</vt:lpstr>
      <vt:lpstr>Alloys</vt:lpstr>
      <vt:lpstr>Naming  Binary Ionic Compounds</vt:lpstr>
      <vt:lpstr>Writing Formulas for Binary Ionic Compounds</vt:lpstr>
      <vt:lpstr>Naming Ionic Compounds with Stock System Ions</vt:lpstr>
      <vt:lpstr>Naming Compounds Containing Polyatomic Ions</vt:lpstr>
      <vt:lpstr>Writing Formulas for Compounds Containing Polyatomic Ions</vt:lpstr>
      <vt:lpstr>Naming Acids</vt:lpstr>
      <vt:lpstr>Laws Governing Formulas and Names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7 and 8</dc:title>
  <dc:creator>Dawn</dc:creator>
  <cp:lastModifiedBy>Dawn</cp:lastModifiedBy>
  <cp:revision>36</cp:revision>
  <dcterms:created xsi:type="dcterms:W3CDTF">2011-12-06T22:40:10Z</dcterms:created>
  <dcterms:modified xsi:type="dcterms:W3CDTF">2014-02-03T00:28:52Z</dcterms:modified>
</cp:coreProperties>
</file>